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6" r:id="rId7"/>
    <p:sldId id="262" r:id="rId8"/>
  </p:sldIdLst>
  <p:sldSz cx="18288000" cy="10287000"/>
  <p:notesSz cx="6858000" cy="9144000"/>
  <p:embeddedFontLst>
    <p:embeddedFont>
      <p:font typeface="Arita Dotum Bold" panose="02020603020101020101" pitchFamily="18" charset="-127"/>
      <p:regular r:id="rId9"/>
      <p:bold r:id="rId10"/>
    </p:embeddedFont>
    <p:embeddedFont>
      <p:font typeface="Arita Dotum Medium" panose="02020603020101020101" pitchFamily="18" charset="-127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0" autoAdjust="0"/>
    <p:restoredTop sz="94599" autoAdjust="0"/>
  </p:normalViewPr>
  <p:slideViewPr>
    <p:cSldViewPr>
      <p:cViewPr varScale="1">
        <p:scale>
          <a:sx n="70" d="100"/>
          <a:sy n="70" d="100"/>
        </p:scale>
        <p:origin x="848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3.sv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www.careet.net/798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2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hyperlink" Target="http://leisurenews.co.kr/View.aspx?No=2914310" TargetMode="Externa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495" y="1315441"/>
            <a:ext cx="9009410" cy="6082798"/>
            <a:chOff x="0" y="0"/>
            <a:chExt cx="3286657" cy="22190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219021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61150" y="1315441"/>
            <a:ext cx="7087021" cy="7701883"/>
            <a:chOff x="0" y="0"/>
            <a:chExt cx="2585364" cy="28096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809668"/>
            </a:xfrm>
            <a:custGeom>
              <a:avLst/>
              <a:gdLst/>
              <a:ahLst/>
              <a:cxnLst/>
              <a:rect l="l" t="t" r="r" b="b"/>
              <a:pathLst>
                <a:path w="2585364" h="2809668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05495" y="8091636"/>
            <a:ext cx="5149262" cy="926893"/>
            <a:chOff x="0" y="0"/>
            <a:chExt cx="6865682" cy="123585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865682" cy="1235858"/>
              <a:chOff x="0" y="0"/>
              <a:chExt cx="1878465" cy="33813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878465" cy="338133"/>
              </a:xfrm>
              <a:custGeom>
                <a:avLst/>
                <a:gdLst/>
                <a:ahLst/>
                <a:cxnLst/>
                <a:rect l="l" t="t" r="r" b="b"/>
                <a:pathLst>
                  <a:path w="1878465" h="338133">
                    <a:moveTo>
                      <a:pt x="0" y="0"/>
                    </a:moveTo>
                    <a:lnTo>
                      <a:pt x="1878465" y="0"/>
                    </a:lnTo>
                    <a:lnTo>
                      <a:pt x="1878465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2" name="Freeform 12"/>
            <p:cNvSpPr/>
            <p:nvPr/>
          </p:nvSpPr>
          <p:spPr>
            <a:xfrm>
              <a:off x="408587" y="418989"/>
              <a:ext cx="450823" cy="450823"/>
            </a:xfrm>
            <a:custGeom>
              <a:avLst/>
              <a:gdLst/>
              <a:ahLst/>
              <a:cxnLst/>
              <a:rect l="l" t="t" r="r" b="b"/>
              <a:pathLst>
                <a:path w="450823" h="450823">
                  <a:moveTo>
                    <a:pt x="0" y="0"/>
                  </a:moveTo>
                  <a:lnTo>
                    <a:pt x="450822" y="0"/>
                  </a:lnTo>
                  <a:lnTo>
                    <a:pt x="450822" y="450823"/>
                  </a:lnTo>
                  <a:lnTo>
                    <a:pt x="0" y="450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142357" y="395890"/>
              <a:ext cx="5432627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59"/>
                </a:lnSpc>
                <a:spcBef>
                  <a:spcPct val="0"/>
                </a:spcBef>
              </a:pP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김영인 </a:t>
              </a:r>
              <a:r>
                <a:rPr lang="en-US" altLang="ko-KR" sz="2199" dirty="0">
                  <a:solidFill>
                    <a:srgbClr val="000000"/>
                  </a:solidFill>
                  <a:ea typeface="Arita Dotum Medium"/>
                </a:rPr>
                <a:t>/</a:t>
              </a: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 김현수 </a:t>
              </a:r>
              <a:r>
                <a:rPr lang="en-US" altLang="ko-KR" sz="2199" dirty="0">
                  <a:solidFill>
                    <a:srgbClr val="000000"/>
                  </a:solidFill>
                  <a:ea typeface="Arita Dotum Medium"/>
                </a:rPr>
                <a:t>/</a:t>
              </a: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 김현수</a:t>
              </a:r>
              <a:endParaRPr lang="en-US" sz="2199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10692016" y="4401714"/>
            <a:ext cx="6225288" cy="3893634"/>
          </a:xfrm>
          <a:custGeom>
            <a:avLst/>
            <a:gdLst/>
            <a:ahLst/>
            <a:cxnLst/>
            <a:rect l="l" t="t" r="r" b="b"/>
            <a:pathLst>
              <a:path w="6225288" h="3893634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00246" y="300172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203414">
            <a:off x="11173930" y="3499519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690344" y="1991652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437079" y="2096128"/>
            <a:ext cx="7946241" cy="4521397"/>
            <a:chOff x="0" y="-36"/>
            <a:chExt cx="10594989" cy="6028530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36"/>
              <a:ext cx="10594989" cy="52381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599"/>
                </a:lnSpc>
              </a:pPr>
              <a:r>
                <a:rPr lang="ko-KR" altLang="en-US" sz="12999" spc="155" dirty="0">
                  <a:solidFill>
                    <a:srgbClr val="003EA8"/>
                  </a:solidFill>
                  <a:ea typeface="Arita Dotum Bold"/>
                </a:rPr>
                <a:t>경상</a:t>
              </a:r>
              <a:endParaRPr lang="en-US" altLang="ko-KR" sz="12999" spc="155" dirty="0">
                <a:solidFill>
                  <a:srgbClr val="003EA8"/>
                </a:solidFill>
                <a:ea typeface="Arita Dotum Bold"/>
              </a:endParaRPr>
            </a:p>
            <a:p>
              <a:pPr>
                <a:lnSpc>
                  <a:spcPts val="15599"/>
                </a:lnSpc>
              </a:pPr>
              <a:r>
                <a:rPr lang="ko-KR" altLang="en-US" sz="12999" spc="155" dirty="0">
                  <a:solidFill>
                    <a:srgbClr val="003EA8"/>
                  </a:solidFill>
                  <a:ea typeface="Arita Dotum Bold"/>
                </a:rPr>
                <a:t>개발자</a:t>
              </a:r>
              <a:endParaRPr lang="en-US" sz="12999" spc="155" dirty="0">
                <a:solidFill>
                  <a:srgbClr val="003EA8"/>
                </a:solidFill>
                <a:ea typeface="Arita Dotum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460169"/>
              <a:ext cx="10594989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altLang="ko-KR" sz="2799" dirty="0">
                  <a:solidFill>
                    <a:srgbClr val="000000"/>
                  </a:solidFill>
                  <a:ea typeface="Arita Dotum Medium"/>
                </a:rPr>
                <a:t>2023-2</a:t>
              </a:r>
              <a:r>
                <a:rPr lang="ko-KR" altLang="en-US" sz="2799" dirty="0">
                  <a:solidFill>
                    <a:srgbClr val="000000"/>
                  </a:solidFill>
                  <a:ea typeface="Arita Dotum Medium"/>
                </a:rPr>
                <a:t>학기 데이타베이스</a:t>
              </a:r>
              <a:r>
                <a:rPr lang="en-US" altLang="ko-KR" sz="2799" dirty="0">
                  <a:solidFill>
                    <a:srgbClr val="000000"/>
                  </a:solidFill>
                  <a:ea typeface="Arita Dotum Medium"/>
                </a:rPr>
                <a:t>(</a:t>
              </a:r>
              <a:r>
                <a:rPr lang="ko-KR" altLang="en-US" sz="2799" dirty="0" err="1">
                  <a:solidFill>
                    <a:srgbClr val="000000"/>
                  </a:solidFill>
                  <a:ea typeface="Arita Dotum Medium"/>
                </a:rPr>
                <a:t>서영균</a:t>
              </a:r>
              <a:r>
                <a:rPr lang="ko-KR" altLang="en-US" sz="2799" dirty="0">
                  <a:solidFill>
                    <a:srgbClr val="000000"/>
                  </a:solidFill>
                  <a:ea typeface="Arita Dotum Medium"/>
                </a:rPr>
                <a:t> 교수님</a:t>
              </a:r>
              <a:r>
                <a:rPr lang="en-US" altLang="ko-KR" sz="2799" dirty="0">
                  <a:solidFill>
                    <a:srgbClr val="000000"/>
                  </a:solidFill>
                  <a:ea typeface="Arita Dotum Medium"/>
                </a:rPr>
                <a:t>)</a:t>
              </a:r>
              <a:endParaRPr lang="en-US" sz="2799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19294" y="2910273"/>
            <a:ext cx="15795020" cy="6745738"/>
            <a:chOff x="0" y="0"/>
            <a:chExt cx="5762066" cy="24608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2460863"/>
            </a:xfrm>
            <a:custGeom>
              <a:avLst/>
              <a:gdLst/>
              <a:ahLst/>
              <a:cxnLst/>
              <a:rect l="l" t="t" r="r" b="b"/>
              <a:pathLst>
                <a:path w="5762066" h="2460863">
                  <a:moveTo>
                    <a:pt x="0" y="0"/>
                  </a:moveTo>
                  <a:lnTo>
                    <a:pt x="5762066" y="0"/>
                  </a:lnTo>
                  <a:lnTo>
                    <a:pt x="5762066" y="2460863"/>
                  </a:lnTo>
                  <a:lnTo>
                    <a:pt x="0" y="24608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 rot="-278358">
            <a:off x="-1432939" y="-269558"/>
            <a:ext cx="5304464" cy="1668495"/>
          </a:xfrm>
          <a:custGeom>
            <a:avLst/>
            <a:gdLst/>
            <a:ahLst/>
            <a:cxnLst/>
            <a:rect l="l" t="t" r="r" b="b"/>
            <a:pathLst>
              <a:path w="5304464" h="1668495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 rot="-5400000">
            <a:off x="-541453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9" name="AutoShape 9"/>
          <p:cNvSpPr/>
          <p:nvPr/>
        </p:nvSpPr>
        <p:spPr>
          <a:xfrm rot="-5400000">
            <a:off x="6878694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-5400000">
            <a:off x="5264035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3821430" y="6055702"/>
            <a:ext cx="4791997" cy="4775719"/>
            <a:chOff x="0" y="0"/>
            <a:chExt cx="6389330" cy="6367625"/>
          </a:xfrm>
        </p:grpSpPr>
        <p:sp>
          <p:nvSpPr>
            <p:cNvPr id="12" name="Freeform 12"/>
            <p:cNvSpPr/>
            <p:nvPr/>
          </p:nvSpPr>
          <p:spPr>
            <a:xfrm>
              <a:off x="0" y="338421"/>
              <a:ext cx="6389330" cy="6029204"/>
            </a:xfrm>
            <a:custGeom>
              <a:avLst/>
              <a:gdLst/>
              <a:ahLst/>
              <a:cxnLst/>
              <a:rect l="l" t="t" r="r" b="b"/>
              <a:pathLst>
                <a:path w="6389330" h="6029204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-203414">
              <a:off x="1228888" y="24588"/>
              <a:ext cx="868401" cy="1245020"/>
            </a:xfrm>
            <a:custGeom>
              <a:avLst/>
              <a:gdLst/>
              <a:ahLst/>
              <a:cxnLst/>
              <a:rect l="l" t="t" r="r" b="b"/>
              <a:pathLst>
                <a:path w="868401" h="1245020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3683996" y="915391"/>
            <a:ext cx="1083971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003EA8"/>
                </a:solidFill>
                <a:ea typeface="Arita Dotum Bold"/>
              </a:rPr>
              <a:t>목차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208098" y="3448421"/>
            <a:ext cx="4080791" cy="370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ko-KR" altLang="en-US" sz="2400" dirty="0">
                <a:solidFill>
                  <a:srgbClr val="003EA8"/>
                </a:solidFill>
                <a:ea typeface="Apple SD Gothic Neo" panose="02000300000000000000" pitchFamily="2" charset="-127"/>
              </a:rPr>
              <a:t>팀 구성원</a:t>
            </a:r>
            <a:endParaRPr lang="ko-KR" altLang="en-US" sz="2400" dirty="0">
              <a:solidFill>
                <a:srgbClr val="003EA8"/>
              </a:solidFill>
              <a:effectLst/>
              <a:ea typeface="Apple SD Gothic Neo" panose="02000300000000000000" pitchFamily="2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50988" y="3219266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1.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103855" y="3219266"/>
            <a:ext cx="766091" cy="796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altLang="ko-KR" sz="5499" dirty="0">
                <a:solidFill>
                  <a:srgbClr val="003EA8"/>
                </a:solidFill>
                <a:latin typeface="Arita Dotum Bold"/>
              </a:rPr>
              <a:t>4</a:t>
            </a:r>
            <a:r>
              <a:rPr lang="en-US" sz="5499" dirty="0">
                <a:solidFill>
                  <a:srgbClr val="003EA8"/>
                </a:solidFill>
                <a:latin typeface="Arita Dotum Bold"/>
              </a:rPr>
              <a:t>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50988" y="5308984"/>
            <a:ext cx="766091" cy="796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altLang="ko-KR" sz="5499" dirty="0">
                <a:solidFill>
                  <a:srgbClr val="003EA8"/>
                </a:solidFill>
                <a:latin typeface="Arita Dotum Bold"/>
              </a:rPr>
              <a:t>2</a:t>
            </a:r>
            <a:r>
              <a:rPr lang="en-US" sz="5499" dirty="0">
                <a:solidFill>
                  <a:srgbClr val="003EA8"/>
                </a:solidFill>
                <a:latin typeface="Arita Dotum Bold"/>
              </a:rPr>
              <a:t>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103855" y="5308984"/>
            <a:ext cx="766091" cy="796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altLang="ko-KR" sz="5499" dirty="0">
                <a:solidFill>
                  <a:srgbClr val="003EA8"/>
                </a:solidFill>
                <a:latin typeface="Arita Dotum Bold"/>
              </a:rPr>
              <a:t>5</a:t>
            </a:r>
            <a:r>
              <a:rPr lang="en-US" sz="5499" dirty="0">
                <a:solidFill>
                  <a:srgbClr val="003EA8"/>
                </a:solidFill>
                <a:latin typeface="Arita Dotum Bold"/>
              </a:rPr>
              <a:t>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50988" y="7398702"/>
            <a:ext cx="766091" cy="796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altLang="ko-KR" sz="5499" dirty="0">
                <a:solidFill>
                  <a:srgbClr val="003EA8"/>
                </a:solidFill>
                <a:latin typeface="Arita Dotum Bold"/>
              </a:rPr>
              <a:t>3</a:t>
            </a:r>
            <a:r>
              <a:rPr lang="en-US" sz="5499" dirty="0">
                <a:solidFill>
                  <a:srgbClr val="003EA8"/>
                </a:solidFill>
                <a:latin typeface="Arita Dotum Bold"/>
              </a:rPr>
              <a:t>.</a:t>
            </a:r>
          </a:p>
        </p:txBody>
      </p:sp>
      <p:sp>
        <p:nvSpPr>
          <p:cNvPr id="39" name="TextBox 27">
            <a:extLst>
              <a:ext uri="{FF2B5EF4-FFF2-40B4-BE49-F238E27FC236}">
                <a16:creationId xmlns:a16="http://schemas.microsoft.com/office/drawing/2014/main" id="{1749A037-FCE5-2692-5357-CE2CDEB24CE8}"/>
              </a:ext>
            </a:extLst>
          </p:cNvPr>
          <p:cNvSpPr txBox="1"/>
          <p:nvPr/>
        </p:nvSpPr>
        <p:spPr>
          <a:xfrm>
            <a:off x="3208098" y="5538139"/>
            <a:ext cx="4080791" cy="370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ko-KR" altLang="en-US" sz="2400" dirty="0">
                <a:solidFill>
                  <a:srgbClr val="003EA8"/>
                </a:solidFill>
                <a:effectLst/>
                <a:ea typeface="Apple SD Gothic Neo" panose="02000300000000000000" pitchFamily="2" charset="-127"/>
              </a:rPr>
              <a:t>선택한 주제</a:t>
            </a:r>
          </a:p>
        </p:txBody>
      </p:sp>
      <p:sp>
        <p:nvSpPr>
          <p:cNvPr id="41" name="TextBox 27">
            <a:extLst>
              <a:ext uri="{FF2B5EF4-FFF2-40B4-BE49-F238E27FC236}">
                <a16:creationId xmlns:a16="http://schemas.microsoft.com/office/drawing/2014/main" id="{47B2A7F8-04B6-13F4-C2F8-33F173C63F04}"/>
              </a:ext>
            </a:extLst>
          </p:cNvPr>
          <p:cNvSpPr txBox="1"/>
          <p:nvPr/>
        </p:nvSpPr>
        <p:spPr>
          <a:xfrm>
            <a:off x="3208096" y="7627857"/>
            <a:ext cx="4080791" cy="370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ko-KR" altLang="en-US" sz="2400" dirty="0">
                <a:solidFill>
                  <a:srgbClr val="003EA8"/>
                </a:solidFill>
                <a:ea typeface="Apple SD Gothic Neo" panose="02000300000000000000" pitchFamily="2" charset="-127"/>
              </a:rPr>
              <a:t>서비스 동기</a:t>
            </a:r>
            <a:endParaRPr lang="ko-KR" altLang="en-US" sz="2400" dirty="0">
              <a:solidFill>
                <a:srgbClr val="003EA8"/>
              </a:solidFill>
              <a:effectLst/>
              <a:ea typeface="Apple SD Gothic Neo" panose="02000300000000000000" pitchFamily="2" charset="-127"/>
            </a:endParaRPr>
          </a:p>
        </p:txBody>
      </p:sp>
      <p:sp>
        <p:nvSpPr>
          <p:cNvPr id="42" name="TextBox 27">
            <a:extLst>
              <a:ext uri="{FF2B5EF4-FFF2-40B4-BE49-F238E27FC236}">
                <a16:creationId xmlns:a16="http://schemas.microsoft.com/office/drawing/2014/main" id="{3F03A5E1-5178-4980-31AB-920D68D14C25}"/>
              </a:ext>
            </a:extLst>
          </p:cNvPr>
          <p:cNvSpPr txBox="1"/>
          <p:nvPr/>
        </p:nvSpPr>
        <p:spPr>
          <a:xfrm>
            <a:off x="10633181" y="3457243"/>
            <a:ext cx="4080791" cy="370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ko-KR" altLang="en-US" sz="2400" dirty="0">
                <a:solidFill>
                  <a:srgbClr val="003EA8"/>
                </a:solidFill>
                <a:effectLst/>
                <a:ea typeface="Apple SD Gothic Neo" panose="02000300000000000000" pitchFamily="2" charset="-127"/>
              </a:rPr>
              <a:t>서비스 설명</a:t>
            </a:r>
          </a:p>
        </p:txBody>
      </p:sp>
      <p:sp>
        <p:nvSpPr>
          <p:cNvPr id="43" name="TextBox 27">
            <a:extLst>
              <a:ext uri="{FF2B5EF4-FFF2-40B4-BE49-F238E27FC236}">
                <a16:creationId xmlns:a16="http://schemas.microsoft.com/office/drawing/2014/main" id="{BC15B728-7AEE-16BE-A2D1-FFACE14F2A86}"/>
              </a:ext>
            </a:extLst>
          </p:cNvPr>
          <p:cNvSpPr txBox="1"/>
          <p:nvPr/>
        </p:nvSpPr>
        <p:spPr>
          <a:xfrm>
            <a:off x="10633181" y="5538139"/>
            <a:ext cx="4080791" cy="370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ko-KR" altLang="en-US" sz="2400" dirty="0">
                <a:solidFill>
                  <a:srgbClr val="003EA8"/>
                </a:solidFill>
                <a:ea typeface="Apple SD Gothic Neo" panose="02000300000000000000" pitchFamily="2" charset="-127"/>
              </a:rPr>
              <a:t>주요 기능</a:t>
            </a:r>
            <a:endParaRPr lang="ko-KR" altLang="en-US" sz="2400" dirty="0">
              <a:solidFill>
                <a:srgbClr val="003EA8"/>
              </a:solidFill>
              <a:effectLst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grpSp>
        <p:nvGrpSpPr>
          <p:cNvPr id="3" name="Group 3"/>
          <p:cNvGrpSpPr/>
          <p:nvPr/>
        </p:nvGrpSpPr>
        <p:grpSpPr>
          <a:xfrm>
            <a:off x="1176647" y="698250"/>
            <a:ext cx="15934705" cy="1917121"/>
            <a:chOff x="98917" y="6363"/>
            <a:chExt cx="5813023" cy="699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Freeform 4"/>
            <p:cNvSpPr/>
            <p:nvPr/>
          </p:nvSpPr>
          <p:spPr>
            <a:xfrm>
              <a:off x="98917" y="6363"/>
              <a:ext cx="5813023" cy="699371"/>
            </a:xfrm>
            <a:custGeom>
              <a:avLst/>
              <a:gdLst/>
              <a:ahLst/>
              <a:cxnLst/>
              <a:rect l="l" t="t" r="r" b="b"/>
              <a:pathLst>
                <a:path w="5997129" h="1278204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876641"/>
              </p:ext>
            </p:extLst>
          </p:nvPr>
        </p:nvGraphicFramePr>
        <p:xfrm>
          <a:off x="5370117" y="2865926"/>
          <a:ext cx="7547765" cy="6049417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547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8384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800" dirty="0">
                          <a:solidFill>
                            <a:srgbClr val="000000"/>
                          </a:solidFill>
                          <a:ea typeface="Arita Dotum Medium"/>
                        </a:rPr>
                        <a:t>이름 </a:t>
                      </a:r>
                      <a:r>
                        <a:rPr lang="en-US" altLang="ko-KR" sz="2800" dirty="0">
                          <a:solidFill>
                            <a:srgbClr val="000000"/>
                          </a:solidFill>
                          <a:ea typeface="Arita Dotum Medium"/>
                        </a:rPr>
                        <a:t>:</a:t>
                      </a:r>
                      <a:r>
                        <a:rPr lang="ko-KR" altLang="en-US" sz="2800" dirty="0">
                          <a:solidFill>
                            <a:srgbClr val="000000"/>
                          </a:solidFill>
                          <a:ea typeface="Arita Dotum Medium"/>
                        </a:rPr>
                        <a:t> 김영인</a:t>
                      </a:r>
                      <a:endParaRPr lang="en-US" altLang="ko-KR" sz="2800" dirty="0">
                        <a:solidFill>
                          <a:srgbClr val="000000"/>
                        </a:solidFill>
                        <a:ea typeface="Arita Dotum Medium"/>
                      </a:endParaRPr>
                    </a:p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800" dirty="0">
                          <a:solidFill>
                            <a:srgbClr val="000000"/>
                          </a:solidFill>
                          <a:ea typeface="Arita Dotum Medium"/>
                        </a:rPr>
                        <a:t>학번 </a:t>
                      </a:r>
                      <a:r>
                        <a:rPr lang="en-US" altLang="ko-KR" sz="2800" dirty="0">
                          <a:solidFill>
                            <a:srgbClr val="000000"/>
                          </a:solidFill>
                          <a:ea typeface="Arita Dotum Medium"/>
                        </a:rPr>
                        <a:t>:</a:t>
                      </a:r>
                      <a:r>
                        <a:rPr lang="ko-KR" altLang="en-US" sz="2800" dirty="0">
                          <a:solidFill>
                            <a:srgbClr val="000000"/>
                          </a:solidFill>
                          <a:ea typeface="Arita Dotum Medium"/>
                        </a:rPr>
                        <a:t> </a:t>
                      </a:r>
                      <a:r>
                        <a:rPr lang="en-US" altLang="ko-KR" sz="2800" dirty="0">
                          <a:solidFill>
                            <a:srgbClr val="000000"/>
                          </a:solidFill>
                          <a:ea typeface="Arita Dotum Medium"/>
                        </a:rPr>
                        <a:t>2021112744</a:t>
                      </a:r>
                      <a:endParaRPr lang="en-US" sz="28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366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800" dirty="0">
                          <a:solidFill>
                            <a:srgbClr val="000000"/>
                          </a:solidFill>
                          <a:ea typeface="Arita Dotum Medium"/>
                        </a:rPr>
                        <a:t>이름 </a:t>
                      </a:r>
                      <a:r>
                        <a:rPr lang="en-US" altLang="ko-KR" sz="2800" dirty="0">
                          <a:solidFill>
                            <a:srgbClr val="000000"/>
                          </a:solidFill>
                          <a:ea typeface="Arita Dotum Medium"/>
                        </a:rPr>
                        <a:t>:</a:t>
                      </a:r>
                      <a:r>
                        <a:rPr lang="ko-KR" altLang="en-US" sz="2800" dirty="0">
                          <a:solidFill>
                            <a:srgbClr val="000000"/>
                          </a:solidFill>
                          <a:ea typeface="Arita Dotum Medium"/>
                        </a:rPr>
                        <a:t> 김현수</a:t>
                      </a:r>
                      <a:endParaRPr lang="en-US" altLang="ko-KR" sz="2800" dirty="0">
                        <a:solidFill>
                          <a:srgbClr val="000000"/>
                        </a:solidFill>
                        <a:ea typeface="Arita Dotum Medium"/>
                      </a:endParaRPr>
                    </a:p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800" dirty="0">
                          <a:solidFill>
                            <a:srgbClr val="000000"/>
                          </a:solidFill>
                          <a:ea typeface="Arita Dotum Medium"/>
                        </a:rPr>
                        <a:t>학번 </a:t>
                      </a:r>
                      <a:r>
                        <a:rPr lang="en-US" altLang="ko-KR" sz="2800" dirty="0">
                          <a:solidFill>
                            <a:srgbClr val="000000"/>
                          </a:solidFill>
                          <a:ea typeface="Arita Dotum Medium"/>
                        </a:rPr>
                        <a:t>:</a:t>
                      </a:r>
                      <a:r>
                        <a:rPr lang="ko-KR" altLang="en-US" sz="2800" dirty="0">
                          <a:solidFill>
                            <a:srgbClr val="000000"/>
                          </a:solidFill>
                          <a:ea typeface="Arita Dotum Medium"/>
                        </a:rPr>
                        <a:t> </a:t>
                      </a:r>
                      <a:r>
                        <a:rPr lang="en-US" altLang="ko-KR" sz="2800" dirty="0">
                          <a:solidFill>
                            <a:srgbClr val="000000"/>
                          </a:solidFill>
                          <a:ea typeface="Arita Dotum Medium"/>
                        </a:rPr>
                        <a:t>2019116048</a:t>
                      </a:r>
                      <a:endParaRPr lang="en-US" sz="28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190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800" dirty="0">
                          <a:solidFill>
                            <a:srgbClr val="000000"/>
                          </a:solidFill>
                          <a:ea typeface="Arita Dotum Medium"/>
                        </a:rPr>
                        <a:t>이름 </a:t>
                      </a:r>
                      <a:r>
                        <a:rPr lang="en-US" altLang="ko-KR" sz="2800" dirty="0">
                          <a:solidFill>
                            <a:srgbClr val="000000"/>
                          </a:solidFill>
                          <a:ea typeface="Arita Dotum Medium"/>
                        </a:rPr>
                        <a:t>:</a:t>
                      </a:r>
                      <a:r>
                        <a:rPr lang="ko-KR" altLang="en-US" sz="2800" dirty="0">
                          <a:solidFill>
                            <a:srgbClr val="000000"/>
                          </a:solidFill>
                          <a:ea typeface="Arita Dotum Medium"/>
                        </a:rPr>
                        <a:t> 김현수</a:t>
                      </a:r>
                      <a:endParaRPr lang="en-US" altLang="ko-KR" sz="2800" dirty="0">
                        <a:solidFill>
                          <a:srgbClr val="000000"/>
                        </a:solidFill>
                        <a:ea typeface="Arita Dotum Medium"/>
                      </a:endParaRPr>
                    </a:p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800" dirty="0">
                          <a:solidFill>
                            <a:srgbClr val="000000"/>
                          </a:solidFill>
                          <a:ea typeface="Arita Dotum Medium"/>
                        </a:rPr>
                        <a:t>학번 </a:t>
                      </a:r>
                      <a:r>
                        <a:rPr lang="en-US" altLang="ko-KR" sz="2800" dirty="0">
                          <a:solidFill>
                            <a:srgbClr val="000000"/>
                          </a:solidFill>
                          <a:ea typeface="Arita Dotum Medium"/>
                        </a:rPr>
                        <a:t>:</a:t>
                      </a:r>
                      <a:r>
                        <a:rPr lang="ko-KR" altLang="en-US" sz="2800" dirty="0">
                          <a:solidFill>
                            <a:srgbClr val="000000"/>
                          </a:solidFill>
                          <a:ea typeface="Arita Dotum Medium"/>
                        </a:rPr>
                        <a:t> </a:t>
                      </a:r>
                      <a:r>
                        <a:rPr lang="en-US" altLang="ko-KR" sz="2800" dirty="0">
                          <a:solidFill>
                            <a:srgbClr val="000000"/>
                          </a:solidFill>
                          <a:ea typeface="Arita Dotum Medium"/>
                        </a:rPr>
                        <a:t>2019113711</a:t>
                      </a:r>
                      <a:endParaRPr lang="en-US" sz="28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" name="Group 6"/>
          <p:cNvGrpSpPr/>
          <p:nvPr/>
        </p:nvGrpSpPr>
        <p:grpSpPr>
          <a:xfrm>
            <a:off x="890255" y="9314986"/>
            <a:ext cx="3539104" cy="617207"/>
            <a:chOff x="0" y="0"/>
            <a:chExt cx="4718805" cy="82294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4718805" cy="822943"/>
              <a:chOff x="0" y="0"/>
              <a:chExt cx="1291075" cy="22515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91075" cy="225159"/>
              </a:xfrm>
              <a:custGeom>
                <a:avLst/>
                <a:gdLst/>
                <a:ahLst/>
                <a:cxnLst/>
                <a:rect l="l" t="t" r="r" b="b"/>
                <a:pathLst>
                  <a:path w="1291075" h="225159">
                    <a:moveTo>
                      <a:pt x="0" y="0"/>
                    </a:moveTo>
                    <a:lnTo>
                      <a:pt x="1291075" y="0"/>
                    </a:lnTo>
                    <a:lnTo>
                      <a:pt x="1291075" y="225159"/>
                    </a:lnTo>
                    <a:lnTo>
                      <a:pt x="0" y="2251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307158" y="140750"/>
              <a:ext cx="4104490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ko-KR" altLang="en-US" sz="2199" dirty="0">
                  <a:solidFill>
                    <a:srgbClr val="003EA8"/>
                  </a:solidFill>
                  <a:ea typeface="Arita Dotum Medium"/>
                </a:rPr>
                <a:t>* 김현수 동명이인입니다</a:t>
              </a:r>
              <a:endParaRPr lang="en-US" sz="2199" dirty="0">
                <a:solidFill>
                  <a:srgbClr val="003EA8"/>
                </a:solidFill>
                <a:latin typeface="Arita Dotum Medium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1989663" y="8797919"/>
            <a:ext cx="7147788" cy="1728465"/>
          </a:xfrm>
          <a:custGeom>
            <a:avLst/>
            <a:gdLst/>
            <a:ahLst/>
            <a:cxnLst/>
            <a:rect l="l" t="t" r="r" b="b"/>
            <a:pathLst>
              <a:path w="7147788" h="1728465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702764" y="89422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318882" y="-4113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608297" y="158885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446216" y="966247"/>
            <a:ext cx="1339556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altLang="ko-KR" sz="9000" dirty="0">
                <a:solidFill>
                  <a:srgbClr val="003EA8"/>
                </a:solidFill>
                <a:ea typeface="Arita Dotum Bold"/>
              </a:rPr>
              <a:t>Team</a:t>
            </a: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 경상개발자 구성원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6BD0F0D-E6E5-1262-F542-5E529A55BF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61948" y="2865926"/>
            <a:ext cx="1955934" cy="195593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6A368E0-0AB7-4061-C1AF-D6F080CD0F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61948" y="4910246"/>
            <a:ext cx="1955934" cy="19607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BB63FFD-F85C-639D-A01A-175BB24A9C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17762" y="6866283"/>
            <a:ext cx="1448238" cy="20692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495" y="657204"/>
            <a:ext cx="9009410" cy="1907038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sp>
      </p:grpSp>
      <p:grpSp>
        <p:nvGrpSpPr>
          <p:cNvPr id="5" name="Group 5"/>
          <p:cNvGrpSpPr/>
          <p:nvPr/>
        </p:nvGrpSpPr>
        <p:grpSpPr>
          <a:xfrm>
            <a:off x="905495" y="2915205"/>
            <a:ext cx="9009410" cy="5787794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algn="ctr"/>
              <a:r>
                <a:rPr lang="en-US" altLang="ko-Kore-KR" sz="3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Team </a:t>
              </a:r>
              <a:r>
                <a:rPr lang="ko-KR" altLang="en-US" sz="3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경상개발자가 선택한 주제는</a:t>
              </a:r>
              <a:endParaRPr lang="en-US" altLang="ko-KR" sz="36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algn="ctr"/>
              <a:r>
                <a:rPr lang="ko-KR" altLang="en-US" sz="3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endParaRPr lang="en-US" altLang="ko-KR" sz="36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algn="ctr"/>
              <a:r>
                <a:rPr lang="en-US" altLang="ko-KR" sz="6600" b="1" dirty="0">
                  <a:solidFill>
                    <a:srgbClr val="003EA8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‘</a:t>
              </a:r>
              <a:r>
                <a:rPr lang="ko-KR" altLang="en-US" sz="6600" b="1" dirty="0">
                  <a:solidFill>
                    <a:srgbClr val="003EA8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예약 시스템 </a:t>
              </a:r>
              <a:r>
                <a:rPr lang="en-US" altLang="ko-KR" sz="6600" b="1" dirty="0">
                  <a:solidFill>
                    <a:srgbClr val="003EA8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’</a:t>
              </a:r>
              <a:endParaRPr lang="en-US" altLang="ko-KR" sz="6600" dirty="0">
                <a:solidFill>
                  <a:srgbClr val="003E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algn="ctr"/>
              <a:endParaRPr lang="en-US" altLang="ko-KR" sz="3600" dirty="0">
                <a:solidFill>
                  <a:srgbClr val="003E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algn="ctr"/>
              <a:r>
                <a:rPr lang="ko-KR" altLang="en-US" sz="3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그 중에서도</a:t>
              </a:r>
              <a:endParaRPr lang="en-US" altLang="ko-KR" sz="36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algn="ctr"/>
              <a:endParaRPr lang="en-US" altLang="ko-KR" sz="36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algn="ctr"/>
              <a:r>
                <a:rPr lang="en-US" altLang="ko-KR" sz="6600" b="1" dirty="0">
                  <a:solidFill>
                    <a:srgbClr val="003EA8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‘</a:t>
              </a:r>
              <a:r>
                <a:rPr lang="ko-KR" altLang="en-US" sz="6600" b="1" dirty="0">
                  <a:solidFill>
                    <a:srgbClr val="003EA8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식당 예약 시스템</a:t>
              </a:r>
              <a:r>
                <a:rPr lang="en-US" altLang="ko-KR" sz="6600" b="1" dirty="0">
                  <a:solidFill>
                    <a:srgbClr val="003EA8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’</a:t>
              </a:r>
            </a:p>
            <a:p>
              <a:pPr algn="ctr"/>
              <a:endParaRPr lang="en-US" altLang="ko-KR" sz="36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endPara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endPara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endPara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endParaRPr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61150" y="657204"/>
            <a:ext cx="7087021" cy="8045795"/>
            <a:chOff x="0" y="0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887918" y="915431"/>
            <a:ext cx="70490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선택한 주제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87918" y="7528949"/>
            <a:ext cx="7049082" cy="35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endParaRPr lang="en-US" sz="2199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0800000">
            <a:off x="8469322" y="9150674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030" name="Picture 6" descr="The Pros and Cons of Taking Restaurant Reservations">
            <a:extLst>
              <a:ext uri="{FF2B5EF4-FFF2-40B4-BE49-F238E27FC236}">
                <a16:creationId xmlns:a16="http://schemas.microsoft.com/office/drawing/2014/main" id="{A131D4A4-2F0A-5B3A-007B-8A538388A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535" y="2489351"/>
            <a:ext cx="65722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ore-KR" alt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45245" cy="1906519"/>
            <a:chOff x="0" y="0"/>
            <a:chExt cx="5999270" cy="695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270" cy="695503"/>
            </a:xfrm>
            <a:custGeom>
              <a:avLst/>
              <a:gdLst/>
              <a:ahLst/>
              <a:cxnLst/>
              <a:rect l="l" t="t" r="r" b="b"/>
              <a:pathLst>
                <a:path w="5999270" h="695503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sp>
      </p:grpSp>
      <p:grpSp>
        <p:nvGrpSpPr>
          <p:cNvPr id="7" name="Group 7"/>
          <p:cNvGrpSpPr/>
          <p:nvPr/>
        </p:nvGrpSpPr>
        <p:grpSpPr>
          <a:xfrm>
            <a:off x="926069" y="2915204"/>
            <a:ext cx="16066531" cy="7028896"/>
            <a:chOff x="0" y="0"/>
            <a:chExt cx="3049118" cy="21044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9118" cy="2104453"/>
            </a:xfrm>
            <a:custGeom>
              <a:avLst/>
              <a:gdLst/>
              <a:ahLst/>
              <a:cxnLst/>
              <a:rect l="l" t="t" r="r" b="b"/>
              <a:pathLst>
                <a:path w="3049118" h="2104453">
                  <a:moveTo>
                    <a:pt x="0" y="0"/>
                  </a:moveTo>
                  <a:lnTo>
                    <a:pt x="3049118" y="0"/>
                  </a:lnTo>
                  <a:lnTo>
                    <a:pt x="3049118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r>
                <a:rPr lang="ko-Kore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우리</a:t>
              </a: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현대인</a:t>
              </a:r>
              <a:r>
                <a:rPr lang="ko-Kore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들은</a:t>
              </a: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보통 식당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</a:t>
              </a: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숙소 등을 이용하기 위해 </a:t>
              </a:r>
              <a:r>
                <a:rPr lang="en-US" altLang="ko-KR" sz="20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‘</a:t>
              </a:r>
              <a:r>
                <a:rPr lang="ko-KR" altLang="en-US" sz="20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예약 </a:t>
              </a:r>
              <a:r>
                <a:rPr lang="en-US" altLang="ko-KR" sz="20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’</a:t>
              </a:r>
              <a:r>
                <a:rPr lang="ko-KR" altLang="en-US" sz="20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으로</a:t>
              </a: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자신이 원하는 서비스를 선점하기를 선호한다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</a:p>
            <a:p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MZ</a:t>
              </a: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세대를 예를 들어보자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</a:p>
            <a:p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MZ </a:t>
              </a: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세대 </a:t>
              </a:r>
              <a:r>
                <a:rPr lang="en-US" altLang="ko-KR" sz="2400" b="1" dirty="0">
                  <a:solidFill>
                    <a:srgbClr val="003EA8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10</a:t>
              </a:r>
              <a:r>
                <a:rPr lang="ko-KR" altLang="en-US" sz="2400" b="1" dirty="0">
                  <a:solidFill>
                    <a:srgbClr val="003EA8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명 중</a:t>
              </a:r>
              <a:r>
                <a:rPr lang="en-US" altLang="ko-KR" sz="2400" b="1" dirty="0">
                  <a:solidFill>
                    <a:srgbClr val="003EA8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</a:t>
              </a:r>
              <a:r>
                <a:rPr lang="ko-KR" altLang="en-US" sz="2400" b="1" dirty="0">
                  <a:solidFill>
                    <a:srgbClr val="003EA8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400" b="1" dirty="0">
                  <a:solidFill>
                    <a:srgbClr val="003EA8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7</a:t>
              </a:r>
              <a:r>
                <a:rPr lang="ko-KR" altLang="en-US" sz="2400" b="1" dirty="0">
                  <a:solidFill>
                    <a:srgbClr val="003EA8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명</a:t>
              </a: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은 </a:t>
              </a:r>
              <a:r>
                <a:rPr lang="en-US" altLang="ko-KR" sz="20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‘</a:t>
              </a:r>
              <a:r>
                <a:rPr lang="ko-KR" altLang="en-US" sz="20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예약 서비스 </a:t>
              </a:r>
              <a:r>
                <a:rPr lang="en-US" altLang="ko-KR" sz="20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’</a:t>
              </a:r>
              <a:r>
                <a:rPr lang="ko-KR" altLang="en-US" sz="20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를</a:t>
              </a: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제공하는 장소를 선호한다고 한다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</a:p>
            <a:p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코로나 시국 동안 예약 서비스 이용이 몸에 밴 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MZ</a:t>
              </a: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세대는 사회적 거리두기가 해제된 요즘도 꾸준히 예약 서비스를 활용하고 있다고 한다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  <a:endParaRPr lang="en-US" altLang="ko-Kore-KR" sz="2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사전 예약 및 원격 줄서기를 제공하는 앱 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‘</a:t>
              </a: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테이블링 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‘</a:t>
              </a: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과 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‘</a:t>
              </a: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캐치테이블 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’</a:t>
              </a: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의 이용자수는 각각 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61.7%, 26.6% </a:t>
              </a:r>
            </a:p>
            <a:p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증가했다고 한다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ko-Kore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코로나</a:t>
              </a: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로 인한 거리두기가 해제된 이후에도 오히려 장소 예약 서비스가 더욱 활발하게 </a:t>
              </a:r>
              <a:endPara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사용되고 있다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  <a:endParaRPr lang="en-US" altLang="ko-Kore-KR" sz="2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위 내용을 토대로 하면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</a:t>
              </a: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앞으로 예약 서비스를 도입해야 경쟁력을 갖출 수 있다는 뜻이 되기도 한다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</a:p>
            <a:p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MZ</a:t>
              </a: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세대만 그럴까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?</a:t>
              </a:r>
            </a:p>
            <a:p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글로벌 </a:t>
              </a:r>
              <a:r>
                <a:rPr lang="ko-KR" altLang="en-US" sz="20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컨슈머</a:t>
              </a: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ko-KR" altLang="en-US" sz="20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인텔리전스</a:t>
              </a: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기업 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NIQ CGA</a:t>
              </a: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가 외식업체 방문 소비자 조사를 바탕으로 시행한 조사에서는</a:t>
              </a:r>
              <a:endPara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‘</a:t>
              </a:r>
              <a:r>
                <a:rPr lang="ko-KR" altLang="en-US" sz="2400" b="1" dirty="0">
                  <a:solidFill>
                    <a:srgbClr val="003EA8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국내 소비자 </a:t>
              </a:r>
              <a:r>
                <a:rPr lang="en-US" altLang="ko-KR" sz="2400" b="1" dirty="0">
                  <a:solidFill>
                    <a:srgbClr val="003EA8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75%’</a:t>
              </a: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가 식당사전 예약을 한다고 한다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</a:p>
            <a:p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결론적으로 국내 소비자들은 식당 사전 예약을 선호한다는 사실을 확인할 수 있다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</a:p>
            <a:p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개인적으로도 네이버 예약을 확인해봐도 미용실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</a:t>
              </a: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숙소 등의 업종들은 활발히 예약 서비스가 이용 되고 있지만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</a:t>
              </a: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endPara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식당은  찾기 어려웠다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</a:p>
            <a:p>
              <a:endPara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따라서 체계화된 </a:t>
              </a:r>
              <a:r>
                <a:rPr lang="en-US" altLang="ko-KR" sz="2800" b="1" dirty="0">
                  <a:solidFill>
                    <a:srgbClr val="003EA8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‘</a:t>
              </a:r>
              <a:r>
                <a:rPr lang="ko-KR" altLang="en-US" sz="2800" b="1" dirty="0">
                  <a:solidFill>
                    <a:srgbClr val="003EA8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식당 예약 시스템 </a:t>
              </a:r>
              <a:r>
                <a:rPr lang="en-US" altLang="ko-KR" sz="2800" b="1" dirty="0">
                  <a:solidFill>
                    <a:srgbClr val="003EA8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’</a:t>
              </a: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을 개발하고자 한다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  <a:endPara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endPara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endPara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r>
                <a:rPr lang="ko-KR" altLang="en-US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참고 기사 </a:t>
              </a:r>
              <a:r>
                <a:rPr lang="en-US" altLang="ko-KR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:</a:t>
              </a:r>
              <a:r>
                <a:rPr lang="ko-KR" altLang="en-US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endPara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r>
                <a:rPr lang="en-US" altLang="ko-Kore-KR" dirty="0">
                  <a:latin typeface="Apple SD Gothic Neo" panose="02000300000000000000" pitchFamily="2" charset="-127"/>
                  <a:ea typeface="Apple SD Gothic Neo" panose="02000300000000000000" pitchFamily="2" charset="-127"/>
                  <a:hlinkClick r:id="rId3"/>
                </a:rPr>
                <a:t>https://www.careet.net/798</a:t>
              </a:r>
              <a:endParaRPr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r>
                <a:rPr lang="en-US" altLang="ko-Kore-KR" dirty="0">
                  <a:latin typeface="Apple SD Gothic Neo" panose="02000300000000000000" pitchFamily="2" charset="-127"/>
                  <a:ea typeface="Apple SD Gothic Neo" panose="02000300000000000000" pitchFamily="2" charset="-127"/>
                  <a:hlinkClick r:id="rId4"/>
                </a:rPr>
                <a:t>http://leisurenews.co.kr/View.aspx?No=2914310</a:t>
              </a:r>
              <a:endParaRPr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endParaRPr lang="en-US" altLang="ko-Kore-KR" dirty="0"/>
            </a:p>
          </p:txBody>
        </p:sp>
      </p:grpSp>
      <p:sp>
        <p:nvSpPr>
          <p:cNvPr id="10" name="Freeform 10"/>
          <p:cNvSpPr/>
          <p:nvPr/>
        </p:nvSpPr>
        <p:spPr>
          <a:xfrm rot="-203414">
            <a:off x="16137868" y="4585735"/>
            <a:ext cx="417336" cy="598331"/>
          </a:xfrm>
          <a:custGeom>
            <a:avLst/>
            <a:gdLst/>
            <a:ahLst/>
            <a:cxnLst/>
            <a:rect l="l" t="t" r="r" b="b"/>
            <a:pathLst>
              <a:path w="417336" h="598331">
                <a:moveTo>
                  <a:pt x="0" y="0"/>
                </a:moveTo>
                <a:lnTo>
                  <a:pt x="417336" y="0"/>
                </a:lnTo>
                <a:lnTo>
                  <a:pt x="417336" y="598330"/>
                </a:lnTo>
                <a:lnTo>
                  <a:pt x="0" y="598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3343782" y="915172"/>
            <a:ext cx="1160043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서비스 동기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203414">
            <a:off x="11489227" y="4583034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5"/>
                </a:lnTo>
                <a:lnTo>
                  <a:pt x="0" y="4615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-278358">
            <a:off x="13186236" y="8430575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F61FB09-D5A0-6B1E-E039-C74AE5D943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9760" y="4573918"/>
            <a:ext cx="448056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ore-KR" alt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45245" cy="1906519"/>
            <a:chOff x="0" y="0"/>
            <a:chExt cx="5999270" cy="695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270" cy="695503"/>
            </a:xfrm>
            <a:custGeom>
              <a:avLst/>
              <a:gdLst/>
              <a:ahLst/>
              <a:cxnLst/>
              <a:rect l="l" t="t" r="r" b="b"/>
              <a:pathLst>
                <a:path w="5999270" h="695503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sp>
      </p:grpSp>
      <p:grpSp>
        <p:nvGrpSpPr>
          <p:cNvPr id="7" name="Group 7"/>
          <p:cNvGrpSpPr/>
          <p:nvPr/>
        </p:nvGrpSpPr>
        <p:grpSpPr>
          <a:xfrm>
            <a:off x="926069" y="2915204"/>
            <a:ext cx="16066531" cy="7028896"/>
            <a:chOff x="0" y="0"/>
            <a:chExt cx="3049118" cy="21044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9118" cy="2104453"/>
            </a:xfrm>
            <a:custGeom>
              <a:avLst/>
              <a:gdLst/>
              <a:ahLst/>
              <a:cxnLst/>
              <a:rect l="l" t="t" r="r" b="b"/>
              <a:pathLst>
                <a:path w="3049118" h="2104453">
                  <a:moveTo>
                    <a:pt x="0" y="0"/>
                  </a:moveTo>
                  <a:lnTo>
                    <a:pt x="3049118" y="0"/>
                  </a:lnTo>
                  <a:lnTo>
                    <a:pt x="3049118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 altLang="ko-KR" dirty="0"/>
            </a:p>
            <a:p>
              <a:endPara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algn="ctr"/>
              <a:r>
                <a:rPr lang="en-US" altLang="ko-KR" sz="28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’</a:t>
              </a:r>
              <a:r>
                <a:rPr lang="ko-KR" altLang="en-US" sz="28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식당 예약 서비스 </a:t>
              </a:r>
              <a:r>
                <a:rPr lang="en-US" altLang="ko-KR" sz="28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’</a:t>
              </a:r>
              <a:r>
                <a:rPr lang="ko-KR" altLang="en-US" sz="28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는 </a:t>
              </a:r>
              <a:endPara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algn="ctr"/>
              <a:r>
                <a:rPr lang="ko-KR" altLang="en-US" sz="3200" b="1" dirty="0">
                  <a:solidFill>
                    <a:srgbClr val="003EA8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식당 검색</a:t>
              </a:r>
              <a:r>
                <a:rPr lang="en-US" altLang="ko-KR" sz="3200" b="1" dirty="0">
                  <a:solidFill>
                    <a:srgbClr val="003EA8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(</a:t>
              </a:r>
              <a:r>
                <a:rPr lang="ko-KR" altLang="en-US" sz="3200" b="1" dirty="0">
                  <a:solidFill>
                    <a:srgbClr val="003EA8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서비스에 등록된 식당 중</a:t>
              </a:r>
              <a:r>
                <a:rPr lang="en-US" altLang="ko-KR" sz="3200" b="1" dirty="0">
                  <a:solidFill>
                    <a:srgbClr val="003EA8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) /</a:t>
              </a:r>
              <a:r>
                <a:rPr lang="ko-KR" altLang="en-US" sz="3200" b="1" dirty="0">
                  <a:solidFill>
                    <a:srgbClr val="003EA8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카테고리별 식당 선택 </a:t>
              </a:r>
              <a:r>
                <a:rPr lang="en-US" altLang="ko-KR" sz="3200" b="1" dirty="0">
                  <a:solidFill>
                    <a:srgbClr val="003EA8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/</a:t>
              </a:r>
              <a:r>
                <a:rPr lang="ko-KR" altLang="en-US" sz="3200" b="1" dirty="0">
                  <a:solidFill>
                    <a:srgbClr val="003EA8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예약 희망 날짜</a:t>
              </a:r>
              <a:r>
                <a:rPr lang="en-US" altLang="ko-KR" sz="3200" b="1" dirty="0">
                  <a:solidFill>
                    <a:srgbClr val="003EA8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</a:t>
              </a:r>
              <a:r>
                <a:rPr lang="ko-KR" altLang="en-US" sz="3200" b="1" dirty="0">
                  <a:solidFill>
                    <a:srgbClr val="003EA8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시간 선택 </a:t>
              </a:r>
              <a:r>
                <a:rPr lang="en-US" altLang="ko-KR" sz="3200" b="1" dirty="0">
                  <a:solidFill>
                    <a:srgbClr val="003EA8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/</a:t>
              </a:r>
              <a:r>
                <a:rPr lang="ko-KR" altLang="en-US" sz="3200" b="1" dirty="0">
                  <a:solidFill>
                    <a:srgbClr val="003EA8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메뉴 주문 </a:t>
              </a:r>
              <a:endParaRPr lang="en-US" altLang="ko-KR" sz="3200" b="1" dirty="0">
                <a:solidFill>
                  <a:srgbClr val="003E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algn="ctr"/>
              <a:r>
                <a:rPr lang="ko-KR" altLang="en-US" sz="28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등의 서비스를 제공한다</a:t>
              </a:r>
              <a:r>
                <a:rPr lang="en-US" altLang="ko-KR" sz="28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</a:p>
            <a:p>
              <a:pPr algn="ctr"/>
              <a:endPara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algn="ctr"/>
              <a:r>
                <a:rPr lang="ko-KR" altLang="en-US" sz="28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정형화된 숙소 예약 서비스와 비슷하게</a:t>
              </a:r>
              <a:r>
                <a:rPr lang="en-US" altLang="ko-KR" sz="28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</a:t>
              </a:r>
              <a:r>
                <a:rPr lang="ko-KR" altLang="en-US" sz="28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endPara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algn="ctr"/>
              <a:r>
                <a:rPr lang="en-US" altLang="ko-KR" sz="28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‘</a:t>
              </a:r>
              <a:r>
                <a:rPr lang="ko-KR" altLang="en-US" sz="28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식당 예약 서비스 </a:t>
              </a:r>
              <a:r>
                <a:rPr lang="en-US" altLang="ko-KR" sz="28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’</a:t>
              </a:r>
              <a:r>
                <a:rPr lang="ko-KR" altLang="en-US" sz="28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는 일반적인 식당 예약 서비스에 없던 기능을 추가했다</a:t>
              </a:r>
              <a:r>
                <a:rPr lang="en-US" altLang="ko-KR" sz="28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</a:p>
            <a:p>
              <a:pPr algn="ctr"/>
              <a:r>
                <a:rPr lang="ko-KR" altLang="en-US" sz="28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방문 인원 수</a:t>
              </a:r>
              <a:r>
                <a:rPr lang="en-US" altLang="ko-KR" sz="28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</a:t>
              </a:r>
              <a:r>
                <a:rPr lang="ko-KR" altLang="en-US" sz="28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예약 희망 날짜</a:t>
              </a:r>
              <a:r>
                <a:rPr lang="en-US" altLang="ko-KR" sz="28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</a:t>
              </a:r>
              <a:r>
                <a:rPr lang="ko-KR" altLang="en-US" sz="28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희망 시간대를 선택해서</a:t>
              </a:r>
              <a:endPara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algn="ctr"/>
              <a:r>
                <a:rPr lang="ko-KR" altLang="en-US" sz="28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해당 조건에 맞는 식당을 걸러서 검색하고 확인할 수 있다</a:t>
              </a:r>
              <a:r>
                <a:rPr lang="en-US" altLang="ko-KR" sz="28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</a:p>
            <a:p>
              <a:pPr algn="ctr"/>
              <a:endPara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algn="ctr"/>
              <a:r>
                <a:rPr lang="ko-KR" altLang="en-US" sz="28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사용자에게 주어진 상황 조건</a:t>
              </a:r>
              <a:r>
                <a:rPr lang="ko-KR" altLang="en-US" sz="28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에 맞게 검색할 수 있는 서비스를 제공한다</a:t>
              </a:r>
              <a:r>
                <a:rPr lang="en-US" altLang="ko-KR" sz="28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</a:p>
            <a:p>
              <a:pPr algn="ctr"/>
              <a:endPara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 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endParaRPr lang="en-US" altLang="ko-KR" dirty="0"/>
            </a:p>
            <a:p>
              <a:r>
                <a:rPr lang="ko-KR" altLang="en-US" dirty="0"/>
                <a:t> 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 </a:t>
              </a:r>
              <a:endParaRPr lang="en-US" altLang="ko-Kore-KR" dirty="0"/>
            </a:p>
          </p:txBody>
        </p:sp>
      </p:grpSp>
      <p:sp>
        <p:nvSpPr>
          <p:cNvPr id="10" name="Freeform 10"/>
          <p:cNvSpPr/>
          <p:nvPr/>
        </p:nvSpPr>
        <p:spPr>
          <a:xfrm rot="-203414">
            <a:off x="16137868" y="4585735"/>
            <a:ext cx="417336" cy="598331"/>
          </a:xfrm>
          <a:custGeom>
            <a:avLst/>
            <a:gdLst/>
            <a:ahLst/>
            <a:cxnLst/>
            <a:rect l="l" t="t" r="r" b="b"/>
            <a:pathLst>
              <a:path w="417336" h="598331">
                <a:moveTo>
                  <a:pt x="0" y="0"/>
                </a:moveTo>
                <a:lnTo>
                  <a:pt x="417336" y="0"/>
                </a:lnTo>
                <a:lnTo>
                  <a:pt x="417336" y="598330"/>
                </a:lnTo>
                <a:lnTo>
                  <a:pt x="0" y="598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3343782" y="915172"/>
            <a:ext cx="1160043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서비스 설명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203414">
            <a:off x="11489227" y="4583034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5"/>
                </a:lnTo>
                <a:lnTo>
                  <a:pt x="0" y="461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-278358">
            <a:off x="13186236" y="8430575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177003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929304"/>
              </p:ext>
            </p:extLst>
          </p:nvPr>
        </p:nvGraphicFramePr>
        <p:xfrm>
          <a:off x="917574" y="866758"/>
          <a:ext cx="16452851" cy="812276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419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4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800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7968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altLang="ko-KR" sz="3000" dirty="0">
                          <a:solidFill>
                            <a:srgbClr val="003EA8"/>
                          </a:solidFill>
                          <a:latin typeface="Arita Dotum Bold"/>
                        </a:rPr>
                        <a:t>[</a:t>
                      </a:r>
                      <a:r>
                        <a:rPr lang="ko-KR" altLang="en-US" sz="3000" dirty="0">
                          <a:solidFill>
                            <a:srgbClr val="003EA8"/>
                          </a:solidFill>
                          <a:latin typeface="Arita Dotum Bold"/>
                        </a:rPr>
                        <a:t>소비자</a:t>
                      </a:r>
                      <a:r>
                        <a:rPr lang="en-US" altLang="ko-KR" sz="3000" dirty="0">
                          <a:solidFill>
                            <a:srgbClr val="003EA8"/>
                          </a:solidFill>
                          <a:latin typeface="Arita Dotum Bold"/>
                        </a:rPr>
                        <a:t>]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altLang="ko-KR" sz="3000" dirty="0">
                          <a:solidFill>
                            <a:srgbClr val="003EA8"/>
                          </a:solidFill>
                          <a:latin typeface="Arita Dotum Bold"/>
                        </a:rPr>
                        <a:t>[</a:t>
                      </a:r>
                      <a:r>
                        <a:rPr lang="ko-KR" altLang="en-US" sz="3000" dirty="0">
                          <a:solidFill>
                            <a:srgbClr val="003EA8"/>
                          </a:solidFill>
                          <a:latin typeface="Arita Dotum Bold"/>
                        </a:rPr>
                        <a:t>소비자</a:t>
                      </a:r>
                      <a:r>
                        <a:rPr lang="en-US" altLang="ko-KR" sz="3000" dirty="0">
                          <a:solidFill>
                            <a:srgbClr val="003EA8"/>
                          </a:solidFill>
                          <a:latin typeface="Arita Dotum Bold"/>
                        </a:rPr>
                        <a:t>]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altLang="ko-KR" sz="3000" dirty="0">
                          <a:solidFill>
                            <a:srgbClr val="003EA8"/>
                          </a:solidFill>
                          <a:latin typeface="Arita Dotum Bold"/>
                        </a:rPr>
                        <a:t>[</a:t>
                      </a:r>
                      <a:r>
                        <a:rPr lang="ko-KR" altLang="en-US" sz="3000" dirty="0">
                          <a:solidFill>
                            <a:srgbClr val="003EA8"/>
                          </a:solidFill>
                          <a:latin typeface="Arita Dotum Bold"/>
                        </a:rPr>
                        <a:t>관리자</a:t>
                      </a:r>
                      <a:r>
                        <a:rPr lang="en-US" altLang="ko-KR" sz="3000" dirty="0">
                          <a:solidFill>
                            <a:srgbClr val="003EA8"/>
                          </a:solidFill>
                          <a:latin typeface="Arita Dotum Bold"/>
                        </a:rPr>
                        <a:t>]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altLang="ko-KR" sz="3000" dirty="0">
                          <a:solidFill>
                            <a:srgbClr val="003EA8"/>
                          </a:solidFill>
                          <a:latin typeface="Arita Dotum Bold"/>
                        </a:rPr>
                        <a:t>[</a:t>
                      </a:r>
                      <a:r>
                        <a:rPr lang="ko-KR" altLang="en-US" sz="3000" dirty="0">
                          <a:solidFill>
                            <a:srgbClr val="003EA8"/>
                          </a:solidFill>
                          <a:latin typeface="Arita Dotum Bold"/>
                        </a:rPr>
                        <a:t>관리자</a:t>
                      </a:r>
                      <a:r>
                        <a:rPr lang="en-US" altLang="ko-KR" sz="3000" dirty="0">
                          <a:solidFill>
                            <a:srgbClr val="003EA8"/>
                          </a:solidFill>
                          <a:latin typeface="Arita Dotum Bold"/>
                        </a:rPr>
                        <a:t>]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4794"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2199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소비자는 서비스 이용 전 회원가입을 해야 한다</a:t>
                      </a:r>
                      <a:r>
                        <a:rPr lang="en-US" altLang="ko-KR" sz="2199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ko-KR" altLang="en-US" sz="2199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회원가입 할 때</a:t>
                      </a:r>
                      <a:r>
                        <a:rPr lang="en-US" altLang="ko-KR" sz="2199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2199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이름</a:t>
                      </a:r>
                      <a:r>
                        <a:rPr lang="en-US" altLang="ko-KR" sz="2199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2199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휴대전화</a:t>
                      </a:r>
                      <a:r>
                        <a:rPr lang="en-US" altLang="ko-KR" sz="2199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2199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이메일을 입력할 수 있다</a:t>
                      </a:r>
                      <a:r>
                        <a:rPr lang="en-US" altLang="ko-KR" sz="2199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endParaRPr lang="en-US" altLang="ko-KR" sz="2199" dirty="0">
                        <a:solidFill>
                          <a:srgbClr val="000000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2199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로그인 후</a:t>
                      </a:r>
                      <a:r>
                        <a:rPr lang="en-US" altLang="ko-KR" sz="2199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2199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소비자는 카테고리들을 확인 및 선택할 수 있다</a:t>
                      </a:r>
                      <a:r>
                        <a:rPr lang="en-US" altLang="ko-KR" sz="2199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endParaRPr lang="en-US" altLang="ko-KR" sz="2199" dirty="0">
                        <a:solidFill>
                          <a:srgbClr val="000000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2199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소비자는 검색창을 통해 키워드 </a:t>
                      </a:r>
                      <a:r>
                        <a:rPr lang="en-US" altLang="ko-KR" sz="2199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2199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날짜 </a:t>
                      </a:r>
                      <a:r>
                        <a:rPr lang="en-US" altLang="ko-KR" sz="2199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2199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시간대를 선택해 예약 가능한 식당을 검색할 수 있다</a:t>
                      </a:r>
                      <a:r>
                        <a:rPr lang="en-US" altLang="ko-KR" sz="2199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4981" lvl="1" indent="-237491" algn="l">
                        <a:lnSpc>
                          <a:spcPts val="3080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2200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소비자는 메뉴 주문 여부를 선택할 수 있다</a:t>
                      </a:r>
                      <a:r>
                        <a:rPr lang="en-US" altLang="ko-KR" sz="2200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marL="474981" lvl="1" indent="-237491" algn="l">
                        <a:lnSpc>
                          <a:spcPts val="3080"/>
                        </a:lnSpc>
                        <a:buFont typeface="Arial"/>
                        <a:buChar char="•"/>
                        <a:defRPr/>
                      </a:pPr>
                      <a:endParaRPr lang="en-US" altLang="ko-KR" sz="2200" dirty="0">
                        <a:solidFill>
                          <a:srgbClr val="000000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marL="474981" lvl="1" indent="-237491" algn="l">
                        <a:lnSpc>
                          <a:spcPts val="3080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2200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소비자는 메뉴 주문을 할 경우</a:t>
                      </a:r>
                      <a:r>
                        <a:rPr lang="en-US" altLang="ko-KR" sz="2200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2200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식당의 메뉴를 선택할 수 있고 예약 확정을 위해 예약금이 요구된다</a:t>
                      </a:r>
                      <a:r>
                        <a:rPr lang="en-US" altLang="ko-KR" sz="2200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marL="474981" lvl="1" indent="-237491" algn="l">
                        <a:lnSpc>
                          <a:spcPts val="3080"/>
                        </a:lnSpc>
                        <a:buFont typeface="Arial"/>
                        <a:buChar char="•"/>
                        <a:defRPr/>
                      </a:pPr>
                      <a:endParaRPr lang="en-US" altLang="ko-KR" sz="2200" dirty="0">
                        <a:solidFill>
                          <a:srgbClr val="000000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marL="474981" marR="0" lvl="1" indent="-237491" algn="l" defTabSz="914400" rtl="0" eaLnBrk="1" fontAlgn="auto" latinLnBrk="0" hangingPunct="1">
                        <a:lnSpc>
                          <a:spcPts val="30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2200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소비자는 예약 후</a:t>
                      </a:r>
                      <a:r>
                        <a:rPr lang="en-US" altLang="ko-KR" sz="2200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2200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식당에 대해서 리뷰를 작성할 수 있고</a:t>
                      </a:r>
                      <a:r>
                        <a:rPr lang="en-US" altLang="ko-KR" sz="2200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2200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2200" dirty="0" err="1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별점을</a:t>
                      </a:r>
                      <a:r>
                        <a:rPr lang="ko-KR" altLang="en-US" sz="2200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매길 수 있다</a:t>
                      </a:r>
                      <a:r>
                        <a:rPr lang="en-US" altLang="ko-KR" sz="2200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endParaRPr lang="en-US" altLang="ko-KR" sz="2199" dirty="0">
                        <a:solidFill>
                          <a:srgbClr val="000000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2199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관리자는 서비스 이용 전 회원가입을 해야 한다</a:t>
                      </a:r>
                      <a:r>
                        <a:rPr lang="en-US" altLang="ko-KR" sz="2199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endParaRPr lang="en-US" altLang="ko-KR" sz="2199" dirty="0">
                        <a:solidFill>
                          <a:srgbClr val="000000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2199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로그인 후</a:t>
                      </a:r>
                      <a:r>
                        <a:rPr lang="en-US" altLang="ko-KR" sz="2199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2199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관리자는 식당을 등록할 수 있다</a:t>
                      </a:r>
                      <a:r>
                        <a:rPr lang="en-US" altLang="ko-KR" sz="2199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endParaRPr lang="en-US" altLang="ko-KR" sz="2199" dirty="0">
                        <a:solidFill>
                          <a:srgbClr val="000000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marL="474979" marR="0" lvl="1" indent="-237490" algn="l" defTabSz="914400" rtl="0" eaLnBrk="1" fontAlgn="auto" latinLnBrk="0" hangingPunct="1">
                        <a:lnSpc>
                          <a:spcPts val="307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2200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관리자는 식당을 등록할 때 주소</a:t>
                      </a:r>
                      <a:r>
                        <a:rPr lang="en-US" altLang="ko-KR" sz="2200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2200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이름</a:t>
                      </a:r>
                      <a:r>
                        <a:rPr lang="en-US" altLang="ko-KR" sz="2200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2200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전화번호</a:t>
                      </a:r>
                      <a:r>
                        <a:rPr lang="en-US" altLang="ko-KR" sz="2200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2200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메뉴</a:t>
                      </a:r>
                      <a:r>
                        <a:rPr lang="en-US" altLang="ko-KR" sz="2200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2200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운영시간</a:t>
                      </a:r>
                      <a:r>
                        <a:rPr lang="en-US" altLang="ko-KR" sz="2200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2200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수용인원을 입력할 수 있다</a:t>
                      </a:r>
                      <a:r>
                        <a:rPr lang="en-US" altLang="ko-KR" sz="2200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endParaRPr lang="en-US" altLang="ko-KR" sz="2199" dirty="0">
                        <a:solidFill>
                          <a:srgbClr val="000000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2199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등록한 식당이 있다면</a:t>
                      </a:r>
                      <a:r>
                        <a:rPr lang="en-US" altLang="ko-KR" sz="2199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2199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식당 정보에 대해서 수정할 수 있다</a:t>
                      </a:r>
                      <a:r>
                        <a:rPr lang="en-US" altLang="ko-KR" sz="2199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marL="474981" lvl="1" indent="-237491" algn="l">
                        <a:lnSpc>
                          <a:spcPts val="3080"/>
                        </a:lnSpc>
                        <a:buFont typeface="Arial"/>
                        <a:buChar char="•"/>
                        <a:defRPr/>
                      </a:pPr>
                      <a:endParaRPr lang="en-US" sz="2200" dirty="0">
                        <a:solidFill>
                          <a:srgbClr val="000000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marL="474981" lvl="1" indent="-237491" algn="l">
                        <a:lnSpc>
                          <a:spcPts val="3080"/>
                        </a:lnSpc>
                        <a:buFont typeface="Arial"/>
                        <a:buChar char="•"/>
                        <a:defRPr/>
                      </a:pPr>
                      <a:endParaRPr lang="en-US" sz="2200" dirty="0">
                        <a:solidFill>
                          <a:srgbClr val="000000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marL="474981" lvl="1" indent="-237491" algn="l">
                        <a:lnSpc>
                          <a:spcPts val="3080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2200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관리자는 식당 정보에서 예약 정보를 확인할 수 있다</a:t>
                      </a:r>
                      <a:r>
                        <a:rPr lang="en-US" altLang="ko-KR" sz="2200" dirty="0">
                          <a:solidFill>
                            <a:srgbClr val="0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endParaRPr lang="en-US" sz="2200" dirty="0">
                        <a:solidFill>
                          <a:srgbClr val="000000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7374448" y="9599417"/>
            <a:ext cx="3539104" cy="617207"/>
            <a:chOff x="0" y="0"/>
            <a:chExt cx="4718805" cy="82294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718805" cy="822943"/>
              <a:chOff x="0" y="0"/>
              <a:chExt cx="1291075" cy="22515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91075" cy="225159"/>
              </a:xfrm>
              <a:custGeom>
                <a:avLst/>
                <a:gdLst/>
                <a:ahLst/>
                <a:cxnLst/>
                <a:rect l="l" t="t" r="r" b="b"/>
                <a:pathLst>
                  <a:path w="1291075" h="225159">
                    <a:moveTo>
                      <a:pt x="0" y="0"/>
                    </a:moveTo>
                    <a:lnTo>
                      <a:pt x="1291075" y="0"/>
                    </a:lnTo>
                    <a:lnTo>
                      <a:pt x="1291075" y="225159"/>
                    </a:lnTo>
                    <a:lnTo>
                      <a:pt x="0" y="2251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307158" y="140750"/>
              <a:ext cx="4104490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ko-KR" altLang="en-US" sz="2199" b="1" dirty="0">
                  <a:solidFill>
                    <a:srgbClr val="003EA8"/>
                  </a:solidFill>
                  <a:ea typeface="Arita Dotum Medium"/>
                </a:rPr>
                <a:t>서비스 기능</a:t>
              </a:r>
              <a:endParaRPr lang="en-US" sz="2199" b="1" dirty="0">
                <a:solidFill>
                  <a:srgbClr val="003EA8"/>
                </a:solidFill>
                <a:latin typeface="Arita Dotum Medium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-278358">
            <a:off x="-187185" y="433311"/>
            <a:ext cx="2756025" cy="866895"/>
          </a:xfrm>
          <a:custGeom>
            <a:avLst/>
            <a:gdLst/>
            <a:ahLst/>
            <a:cxnLst/>
            <a:rect l="l" t="t" r="r" b="b"/>
            <a:pathLst>
              <a:path w="2756025" h="866895">
                <a:moveTo>
                  <a:pt x="0" y="0"/>
                </a:moveTo>
                <a:lnTo>
                  <a:pt x="2756025" y="0"/>
                </a:lnTo>
                <a:lnTo>
                  <a:pt x="2756025" y="866895"/>
                </a:lnTo>
                <a:lnTo>
                  <a:pt x="0" y="866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8358">
            <a:off x="15881287" y="7952572"/>
            <a:ext cx="2756025" cy="866895"/>
          </a:xfrm>
          <a:custGeom>
            <a:avLst/>
            <a:gdLst/>
            <a:ahLst/>
            <a:cxnLst/>
            <a:rect l="l" t="t" r="r" b="b"/>
            <a:pathLst>
              <a:path w="2756025" h="866895">
                <a:moveTo>
                  <a:pt x="0" y="0"/>
                </a:moveTo>
                <a:lnTo>
                  <a:pt x="2756026" y="0"/>
                </a:lnTo>
                <a:lnTo>
                  <a:pt x="2756026" y="866895"/>
                </a:lnTo>
                <a:lnTo>
                  <a:pt x="0" y="866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462188" y="872837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384196" y="-309867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3729</TotalTime>
  <Words>546</Words>
  <Application>Microsoft Macintosh PowerPoint</Application>
  <PresentationFormat>사용자 지정</PresentationFormat>
  <Paragraphs>100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Arita Dotum Bold</vt:lpstr>
      <vt:lpstr>Arita Dotum Medium</vt:lpstr>
      <vt:lpstr>Apple SD Gothic Neo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남색 흰색 검은색 낙서와 끄적임 사업 계획 비즈니스 프레젠테이션</dc:title>
  <cp:lastModifiedBy>김현수</cp:lastModifiedBy>
  <cp:revision>12</cp:revision>
  <dcterms:created xsi:type="dcterms:W3CDTF">2006-08-16T00:00:00Z</dcterms:created>
  <dcterms:modified xsi:type="dcterms:W3CDTF">2023-10-09T05:15:43Z</dcterms:modified>
  <dc:identifier>DAFt3CTwpfw</dc:identifier>
</cp:coreProperties>
</file>